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comments/comment1.xml" ContentType="application/vnd.openxmlformats-officedocument.presentationml.comment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commentAuthors.xml" ContentType="application/vnd.openxmlformats-officedocument.presentationml.commentAuthor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0080625" cy="5670550"/>
  <p:notesSz cx="7559675" cy="10691812"/>
</p:presentation>
</file>

<file path=ppt/commentAuthors.xml><?xml version="1.0" encoding="utf-8"?>
<p:cmAuthorLst xmlns:p="http://schemas.openxmlformats.org/presentationml/2006/main">
  <p:cmAuthor id="0" name="" initials="" lastIdx="1" clrIdx="0"/>
</p:cmAuthorLst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commentAuthors" Target="commentAuthors.xml"/>
</Relationships>
</file>

<file path=ppt/comments/comment1.xml><?xml version="1.0" encoding="utf-8"?>
<p:cmLst xmlns:p="http://schemas.openxmlformats.org/presentationml/2006/main">
  <p:cm authorId="0" dt="2020-10-27T11:42:29.000000000" idx="1">
    <p:pos x="0" y="0"/>
    <p:text/>
  </p:cm>
</p:cmLst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226080"/>
            <a:ext cx="9063720" cy="938520"/>
          </a:xfrm>
          <a:prstGeom prst="rect">
            <a:avLst/>
          </a:prstGeom>
          <a:solidFill>
            <a:srgbClr val="b4c7d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6b5e9b"/>
                </a:solidFill>
                <a:latin typeface="Arial"/>
                <a:ea typeface="DejaVu Sans"/>
              </a:rPr>
              <a:t>An integrated no-trump system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469800" y="1440000"/>
            <a:ext cx="9063720" cy="1433520"/>
          </a:xfrm>
          <a:prstGeom prst="rect">
            <a:avLst/>
          </a:prstGeom>
          <a:solidFill>
            <a:srgbClr val="ffa6a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540000" y="3240000"/>
            <a:ext cx="8993520" cy="893520"/>
          </a:xfrm>
          <a:prstGeom prst="rect">
            <a:avLst/>
          </a:prstGeom>
          <a:solidFill>
            <a:srgbClr val="d4ea6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Open 2NT with 20-22 pts, preferably no singleton, definitely no void.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GB" sz="2600" spc="-1" strike="noStrike">
              <a:latin typeface="Arial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540000" y="1506600"/>
            <a:ext cx="9063720" cy="236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Open 1NT with 12-14 pts and a balanced hand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No void or singleton, and no strong major suit of 5 cards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-54360" y="-65160"/>
            <a:ext cx="9716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Typical hands to</a:t>
            </a:r>
            <a:r>
              <a:rPr b="1" lang="en-GB" sz="1800" spc="-1" strike="noStrike">
                <a:solidFill>
                  <a:srgbClr val="ff4000"/>
                </a:solidFill>
                <a:latin typeface="Arial"/>
                <a:ea typeface="DejaVu Sans"/>
              </a:rPr>
              <a:t> re-bid 2NT </a:t>
            </a: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after partner responds 1</a:t>
            </a:r>
            <a:r>
              <a:rPr b="0" lang="en-GB" sz="1800" spc="-1" strike="noStrike">
                <a:solidFill>
                  <a:srgbClr val="000000"/>
                </a:solidFill>
                <a:latin typeface="Symbol"/>
                <a:ea typeface="DejaVu Sans"/>
              </a:rPr>
              <a:t> </a:t>
            </a: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to your opening bid of 1</a:t>
            </a:r>
            <a:r>
              <a:rPr b="1" lang="en-GB" sz="18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513000" y="540000"/>
            <a:ext cx="2102040" cy="2039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 5 3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K 7 6 2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2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K Q J 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 J 2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3600000" y="503280"/>
            <a:ext cx="251280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7 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K 8 5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9 8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AJ10 7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7020000" y="540000"/>
            <a:ext cx="224748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5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8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J 6 4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32" name="CustomShape 5"/>
          <p:cNvSpPr/>
          <p:nvPr/>
        </p:nvSpPr>
        <p:spPr>
          <a:xfrm>
            <a:off x="503640" y="3240000"/>
            <a:ext cx="273276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10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10 9 6 2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10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Q J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33" name="CustomShape 6"/>
          <p:cNvSpPr/>
          <p:nvPr/>
        </p:nvSpPr>
        <p:spPr>
          <a:xfrm>
            <a:off x="3733200" y="3240000"/>
            <a:ext cx="221940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9 8 7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K 8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Q 5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 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34" name="CustomShape 7"/>
          <p:cNvSpPr/>
          <p:nvPr/>
        </p:nvSpPr>
        <p:spPr>
          <a:xfrm>
            <a:off x="7020000" y="3240000"/>
            <a:ext cx="269280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10  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10 5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K 10 9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 3</a:t>
            </a:r>
            <a:endParaRPr b="0" lang="en-GB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7" dur="indefinite" restart="never" nodeType="tmRoot">
          <p:childTnLst>
            <p:seq>
              <p:cTn id="98" dur="indefinite" nodeType="mainSeq">
                <p:childTnLst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03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0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1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18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23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2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504000" y="74160"/>
            <a:ext cx="9063720" cy="1242360"/>
          </a:xfrm>
          <a:prstGeom prst="rect">
            <a:avLst/>
          </a:prstGeom>
          <a:solidFill>
            <a:srgbClr val="b4c7d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After the opponents open the bidding at the 1 level in a suit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504360" y="1620000"/>
            <a:ext cx="9063720" cy="1795320"/>
          </a:xfrm>
          <a:prstGeom prst="rect">
            <a:avLst/>
          </a:prstGeom>
          <a:solidFill>
            <a:srgbClr val="ffa6a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60000"/>
          </a:bodyPr>
          <a:p>
            <a:pPr lvl="2" marL="1296000" indent="-28008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Bid 1NT with 15-18pts but only with a good stop in the suit bid. (at 15 pts at least a stop and a half i.e AJ8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80000" y="0"/>
            <a:ext cx="95490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Typical  hands you bid 1NT over opponent’s 1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485640" y="638280"/>
            <a:ext cx="210456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7 5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7 6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4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2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3733560" y="775080"/>
            <a:ext cx="256284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9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2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9 8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10 9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40" name="CustomShape 4"/>
          <p:cNvSpPr/>
          <p:nvPr/>
        </p:nvSpPr>
        <p:spPr>
          <a:xfrm>
            <a:off x="7080120" y="775800"/>
            <a:ext cx="225036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Q 8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7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9 7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10 8 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41" name="CustomShape 5"/>
          <p:cNvSpPr/>
          <p:nvPr/>
        </p:nvSpPr>
        <p:spPr>
          <a:xfrm>
            <a:off x="494280" y="3452400"/>
            <a:ext cx="2922120" cy="232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600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5 4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10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K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9 6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42" name="CustomShape 6"/>
          <p:cNvSpPr/>
          <p:nvPr/>
        </p:nvSpPr>
        <p:spPr>
          <a:xfrm>
            <a:off x="3733560" y="3317040"/>
            <a:ext cx="2562840" cy="232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600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3 2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 8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5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10 4 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43" name="CustomShape 7"/>
          <p:cNvSpPr/>
          <p:nvPr/>
        </p:nvSpPr>
        <p:spPr>
          <a:xfrm>
            <a:off x="7080120" y="3317040"/>
            <a:ext cx="2636280" cy="232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600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9 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10 5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K J10 9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10 9 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44" name="CustomShape 8"/>
          <p:cNvSpPr/>
          <p:nvPr/>
        </p:nvSpPr>
        <p:spPr>
          <a:xfrm>
            <a:off x="503640" y="3020400"/>
            <a:ext cx="3596400" cy="39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Hands you should </a:t>
            </a:r>
            <a:r>
              <a:rPr b="0" lang="en-GB" sz="2200" spc="-1" strike="noStrike">
                <a:solidFill>
                  <a:srgbClr val="ff0000"/>
                </a:solidFill>
                <a:latin typeface="Arial"/>
                <a:ea typeface="DejaVu Sans"/>
              </a:rPr>
              <a:t>not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9" dur="indefinite" restart="never" nodeType="tmRoot">
          <p:childTnLst>
            <p:seq>
              <p:cTn id="130" dur="indefinite" nodeType="mainSeq">
                <p:childTnLst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3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4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45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5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55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60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060000" y="-137880"/>
            <a:ext cx="59328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T</a:t>
            </a: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ypical 2NT opening hands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13000" y="540000"/>
            <a:ext cx="2102040" cy="2039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K Q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2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Q 7 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2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K Q 3 2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 K J 109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3600000" y="503280"/>
            <a:ext cx="251280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K Q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Q 2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8 6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10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7020000" y="540000"/>
            <a:ext cx="224748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K 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7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K 8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10 6 4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84" name="CustomShape 5"/>
          <p:cNvSpPr/>
          <p:nvPr/>
        </p:nvSpPr>
        <p:spPr>
          <a:xfrm>
            <a:off x="503640" y="3372120"/>
            <a:ext cx="236988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5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6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K Q J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85" name="CustomShape 6"/>
          <p:cNvSpPr/>
          <p:nvPr/>
        </p:nvSpPr>
        <p:spPr>
          <a:xfrm>
            <a:off x="3733200" y="3420000"/>
            <a:ext cx="221940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K J 9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J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K J 5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10  8 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86" name="CustomShape 7"/>
          <p:cNvSpPr/>
          <p:nvPr/>
        </p:nvSpPr>
        <p:spPr>
          <a:xfrm>
            <a:off x="7020000" y="3475080"/>
            <a:ext cx="269280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 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J 7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9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3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87" name="CustomShape 8"/>
          <p:cNvSpPr/>
          <p:nvPr/>
        </p:nvSpPr>
        <p:spPr>
          <a:xfrm>
            <a:off x="540000" y="2700000"/>
            <a:ext cx="3412800" cy="59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2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2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3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0000" y="540000"/>
            <a:ext cx="8813880" cy="98928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Opening 2NT with 20-22 pts no void or 6 card suit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720000" y="1655280"/>
            <a:ext cx="8813880" cy="1038600"/>
          </a:xfrm>
          <a:prstGeom prst="rect">
            <a:avLst/>
          </a:prstGeom>
          <a:solidFill>
            <a:srgbClr val="b4c7d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Respond 3</a:t>
            </a:r>
            <a:r>
              <a:rPr b="1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ask for a 4 card major (Stayman) with  5+ pts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729000" y="2931480"/>
            <a:ext cx="8813880" cy="34020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There is no weakness take out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720000" y="3420000"/>
            <a:ext cx="8813880" cy="533880"/>
          </a:xfrm>
          <a:prstGeom prst="rect">
            <a:avLst/>
          </a:prstGeom>
          <a:solidFill>
            <a:srgbClr val="afd09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DejaVu Sans"/>
              </a:rPr>
              <a:t>Red suit transfers to show a 5 card  major suit with any number of points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720000" y="4153680"/>
            <a:ext cx="8813880" cy="520200"/>
          </a:xfrm>
          <a:prstGeom prst="rect">
            <a:avLst/>
          </a:prstGeom>
          <a:solidFill>
            <a:srgbClr val="ffdbb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Bid 3NT with fairly balanced hand and 5-10 pts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93" name="CustomShape 6"/>
          <p:cNvSpPr/>
          <p:nvPr/>
        </p:nvSpPr>
        <p:spPr>
          <a:xfrm>
            <a:off x="720000" y="4769280"/>
            <a:ext cx="8813880" cy="89532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Bid 4</a:t>
            </a:r>
            <a:r>
              <a:rPr b="1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Gerber to ask for aces with 11+ pts and balanced hand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04000" y="73440"/>
            <a:ext cx="9063720" cy="1180080"/>
          </a:xfrm>
          <a:prstGeom prst="rect">
            <a:avLst/>
          </a:prstGeom>
          <a:solidFill>
            <a:srgbClr val="b4c7d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Responding in no trumps</a:t>
            </a:r>
            <a:br/>
            <a:r>
              <a:rPr b="0" lang="en-GB" sz="3200" spc="-1" strike="noStrike">
                <a:solidFill>
                  <a:srgbClr val="ff0000"/>
                </a:solidFill>
                <a:latin typeface="Arial"/>
                <a:ea typeface="DejaVu Sans"/>
              </a:rPr>
              <a:t>after partner has opened the bidding</a:t>
            </a:r>
            <a:r>
              <a:rPr b="0" lang="en-GB" sz="4400" spc="-1" strike="noStrike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648360" y="1800000"/>
            <a:ext cx="9063720" cy="645480"/>
          </a:xfrm>
          <a:prstGeom prst="rect">
            <a:avLst/>
          </a:prstGeom>
          <a:solidFill>
            <a:srgbClr val="ff6d6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57000"/>
          </a:bodyPr>
          <a:p>
            <a:pPr marL="432000" indent="-3160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Respond 1NT with 6-9 pts and NO biddable suit at the 1 level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721440" y="2881440"/>
            <a:ext cx="8992080" cy="892080"/>
          </a:xfrm>
          <a:prstGeom prst="rect">
            <a:avLst/>
          </a:prstGeom>
          <a:solidFill>
            <a:srgbClr val="afd09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Responding 2NT with 10-12 pts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Better to bid a suit at the 1 or 2 level first, and then after  opener re-bids, bid 2NT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97" name="CustomShape 4"/>
          <p:cNvSpPr/>
          <p:nvPr/>
        </p:nvSpPr>
        <p:spPr>
          <a:xfrm>
            <a:off x="721440" y="4501440"/>
            <a:ext cx="8992080" cy="71208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Respond 3NT with 13-15 pts and no 4 card major suit</a:t>
            </a:r>
            <a:endParaRPr b="0" lang="en-GB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3060000" y="-137880"/>
            <a:ext cx="59328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1490" spc="-1" strike="noStrike">
                <a:solidFill>
                  <a:srgbClr val="000000"/>
                </a:solidFill>
                <a:latin typeface="Arial"/>
                <a:ea typeface="DejaVu Sans"/>
              </a:rPr>
              <a:t>Typical hands to respond 1NT after partner opens 1</a:t>
            </a:r>
            <a:r>
              <a:rPr b="1" lang="en-GB" sz="32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513000" y="540000"/>
            <a:ext cx="2102040" cy="2039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7 5 3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2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J 7 6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2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K 4 3 2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 J 2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3600000" y="503280"/>
            <a:ext cx="251280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7 2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10 9 8 6 5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10 97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01" name="CustomShape 4"/>
          <p:cNvSpPr/>
          <p:nvPr/>
        </p:nvSpPr>
        <p:spPr>
          <a:xfrm>
            <a:off x="7020000" y="540000"/>
            <a:ext cx="224748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9 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7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9 8 3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10 8 6 4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02" name="CustomShape 5"/>
          <p:cNvSpPr/>
          <p:nvPr/>
        </p:nvSpPr>
        <p:spPr>
          <a:xfrm>
            <a:off x="503640" y="3372120"/>
            <a:ext cx="2369880" cy="232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600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5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10 6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4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10 9 6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03" name="CustomShape 6"/>
          <p:cNvSpPr/>
          <p:nvPr/>
        </p:nvSpPr>
        <p:spPr>
          <a:xfrm>
            <a:off x="3733200" y="3420000"/>
            <a:ext cx="2219400" cy="232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600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9 8 7 3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9 5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10  8 7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04" name="CustomShape 7"/>
          <p:cNvSpPr/>
          <p:nvPr/>
        </p:nvSpPr>
        <p:spPr>
          <a:xfrm>
            <a:off x="7020000" y="3475080"/>
            <a:ext cx="2692800" cy="232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600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10 9 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10 5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J 10 9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10 9 3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05" name="CustomShape 8"/>
          <p:cNvSpPr/>
          <p:nvPr/>
        </p:nvSpPr>
        <p:spPr>
          <a:xfrm>
            <a:off x="540000" y="2808720"/>
            <a:ext cx="6295680" cy="59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8000"/>
                </a:solidFill>
                <a:latin typeface="Arial"/>
                <a:ea typeface="DejaVu Sans"/>
              </a:rPr>
              <a:t>Do not respond 1NT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on these 3 hands after a 1</a:t>
            </a:r>
            <a:r>
              <a:rPr b="1" lang="en-GB" sz="1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opening bid by partner.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3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4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4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5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59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6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-54360" y="-65160"/>
            <a:ext cx="97164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Typical hands to respond at 2 level and </a:t>
            </a:r>
            <a:r>
              <a:rPr b="1" lang="en-GB" sz="1800" spc="-1" strike="noStrike">
                <a:solidFill>
                  <a:srgbClr val="ff4000"/>
                </a:solidFill>
                <a:latin typeface="Arial"/>
                <a:ea typeface="DejaVu Sans"/>
              </a:rPr>
              <a:t>NOT respond 2NT </a:t>
            </a: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after partner opens 1</a:t>
            </a:r>
            <a:r>
              <a:rPr b="1" lang="en-GB" sz="32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513000" y="540000"/>
            <a:ext cx="2102040" cy="2039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Q 5 3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2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J 7 6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2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K 4 3 2</a:t>
            </a:r>
            <a:endParaRPr b="0" lang="en-GB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 J 2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3600000" y="503280"/>
            <a:ext cx="251280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9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10 9 8 6 5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AQ10 97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7020000" y="540000"/>
            <a:ext cx="224748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9 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7 5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9 8 3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8 6 4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10" name="CustomShape 5"/>
          <p:cNvSpPr/>
          <p:nvPr/>
        </p:nvSpPr>
        <p:spPr>
          <a:xfrm>
            <a:off x="503640" y="3240000"/>
            <a:ext cx="236988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5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10 6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4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10 9 6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11" name="CustomShape 6"/>
          <p:cNvSpPr/>
          <p:nvPr/>
        </p:nvSpPr>
        <p:spPr>
          <a:xfrm>
            <a:off x="3733200" y="3240000"/>
            <a:ext cx="221940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9 8 7 3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9 5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8 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12" name="CustomShape 7"/>
          <p:cNvSpPr/>
          <p:nvPr/>
        </p:nvSpPr>
        <p:spPr>
          <a:xfrm>
            <a:off x="7020000" y="3240000"/>
            <a:ext cx="269280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10 9 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5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J 10 9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10 9 3</a:t>
            </a:r>
            <a:endParaRPr b="0" lang="en-GB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5" dur="indefinite" restart="never" nodeType="tmRoot">
          <p:childTnLst>
            <p:seq>
              <p:cTn id="66" dur="indefinite" nodeType="mainSeq">
                <p:childTnLst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71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7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8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8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9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9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720000" y="540000"/>
            <a:ext cx="8998920" cy="718920"/>
          </a:xfrm>
          <a:prstGeom prst="rect">
            <a:avLst/>
          </a:prstGeom>
          <a:solidFill>
            <a:srgbClr val="ffff6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Why You should avoid the direct 2NT bid over partners suit opening bid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You are using up a lot of bidding space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720000" y="1620000"/>
            <a:ext cx="2338920" cy="232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600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8 7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4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9 5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8 7 3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15" name="CustomShape 3"/>
          <p:cNvSpPr/>
          <p:nvPr/>
        </p:nvSpPr>
        <p:spPr>
          <a:xfrm>
            <a:off x="3185640" y="1239480"/>
            <a:ext cx="5578920" cy="172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You hold  this hand and partner opens 1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 and if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you bid 2NT with your 10 pts you may get too high. Partner’s hand is shown below.. If you bid your  major suit instead you can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play at 2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15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16" name="CustomShape 4"/>
          <p:cNvSpPr/>
          <p:nvPr/>
        </p:nvSpPr>
        <p:spPr>
          <a:xfrm>
            <a:off x="5220000" y="2935800"/>
            <a:ext cx="3232800" cy="2284200"/>
          </a:xfrm>
          <a:prstGeom prst="rect">
            <a:avLst/>
          </a:prstGeom>
          <a:solidFill>
            <a:srgbClr val="ffd42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6 4 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7 5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J 10 6 3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8 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17" name="CustomShape 5"/>
          <p:cNvSpPr/>
          <p:nvPr/>
        </p:nvSpPr>
        <p:spPr>
          <a:xfrm>
            <a:off x="900000" y="4140000"/>
            <a:ext cx="2338920" cy="34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Your hand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18" name="CustomShape 6"/>
          <p:cNvSpPr/>
          <p:nvPr/>
        </p:nvSpPr>
        <p:spPr>
          <a:xfrm>
            <a:off x="6300000" y="5040000"/>
            <a:ext cx="2338920" cy="34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Opener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80000" y="180000"/>
            <a:ext cx="9533160" cy="713160"/>
          </a:xfrm>
          <a:prstGeom prst="rect">
            <a:avLst/>
          </a:prstGeom>
          <a:solidFill>
            <a:srgbClr val="b4c7d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Responding 3NT to partners opening bid of 1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329040" y="955080"/>
            <a:ext cx="251316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solidFill>
              <a:srgbClr val="b4c7dc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7 5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8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K 87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6 5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3240000" y="1080000"/>
            <a:ext cx="6473160" cy="21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Two</a:t>
            </a: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 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choices. Bid 3NT or 2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. </a:t>
            </a: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T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he hand is very flat so 3NT is likely to be a good choice. Partner can still</a:t>
            </a:r>
            <a:r>
              <a:rPr b="0" lang="en-GB" sz="32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play in 4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360000" y="3393000"/>
            <a:ext cx="246456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J 7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AK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8 7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10 6 4 2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23" name="CustomShape 5"/>
          <p:cNvSpPr/>
          <p:nvPr/>
        </p:nvSpPr>
        <p:spPr>
          <a:xfrm>
            <a:off x="3420000" y="3420000"/>
            <a:ext cx="6293520" cy="17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The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 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suit</a:t>
            </a: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 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is not great, and you need to protect the </a:t>
            </a: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suit , so bid 3NT</a:t>
            </a: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  </a:t>
            </a:r>
            <a:endParaRPr b="0" lang="en-GB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04000" y="0"/>
            <a:ext cx="9063720" cy="135036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Re-bidding in no-trumps</a:t>
            </a:r>
            <a:br/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after you have opened 1 of a suit and partner responds at the 1 level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900000" y="1800000"/>
            <a:ext cx="8992440" cy="825480"/>
          </a:xfrm>
          <a:prstGeom prst="rect">
            <a:avLst/>
          </a:prstGeom>
          <a:solidFill>
            <a:srgbClr val="f7d1d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Re-bid 1NT with 15-16 pts and stops in the unbid suits. Many players use 15-17 pts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900000" y="2880000"/>
            <a:ext cx="8812440" cy="895320"/>
          </a:xfrm>
          <a:prstGeom prst="rect">
            <a:avLst/>
          </a:prstGeom>
          <a:solidFill>
            <a:srgbClr val="ffff6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Re-bid 2NT with 17-18 pts and stops in the unbid suits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18-19pts is often used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1080000" y="4140000"/>
            <a:ext cx="8847720" cy="878760"/>
          </a:xfrm>
          <a:prstGeom prst="rect">
            <a:avLst/>
          </a:prstGeom>
          <a:solidFill>
            <a:srgbClr val="77bc6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3600" spc="-1" strike="noStrike">
                <a:solidFill>
                  <a:srgbClr val="000000"/>
                </a:solidFill>
                <a:latin typeface="Arial"/>
                <a:ea typeface="DejaVu Sans"/>
              </a:rPr>
              <a:t>Re-bid 3NT with 19-20 pts</a:t>
            </a:r>
            <a:endParaRPr b="0" lang="en-GB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Application>LibreOffice/7.0.2.2$Windows_X86_64 LibreOffice_project/8349ace3c3162073abd90d81fd06dcfb6b36b994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2020-10-27T11:41:56Z</dcterms:created>
  <dc:creator/>
  <dc:description/>
  <dc:language>en-GB</dc:language>
  <cp:lastModifiedBy/>
  <dcterms:modified xsi:type="dcterms:W3CDTF">2020-11-23T13:23:17Z</dcterms:modified>
  <cp:revision>21</cp:revision>
  <dc:subject/>
  <dc:title/>
</cp:coreProperties>
</file>